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74" d="100"/>
          <a:sy n="74" d="100"/>
        </p:scale>
        <p:origin x="-28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7D55D1-2B15-477C-883D-5BE257A6F7D0}" type="datetimeFigureOut">
              <a:rPr lang="en-US" smtClean="0"/>
              <a:t>06/05/2017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70479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D55D1-2B15-477C-883D-5BE257A6F7D0}" type="datetimeFigureOut">
              <a:rPr lang="en-US" smtClean="0"/>
              <a:t>06/05/2017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36467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D55D1-2B15-477C-883D-5BE257A6F7D0}" type="datetimeFigureOut">
              <a:rPr lang="en-US" smtClean="0"/>
              <a:t>06/05/2017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166488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D55D1-2B15-477C-883D-5BE257A6F7D0}" type="datetimeFigureOut">
              <a:rPr lang="en-US" smtClean="0"/>
              <a:t>06/05/2017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56798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7D55D1-2B15-477C-883D-5BE257A6F7D0}" type="datetimeFigureOut">
              <a:rPr lang="en-US" smtClean="0"/>
              <a:t>06/05/2017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56899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7D55D1-2B15-477C-883D-5BE257A6F7D0}" type="datetimeFigureOut">
              <a:rPr lang="en-US" smtClean="0"/>
              <a:t>06/05/2017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118007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7D55D1-2B15-477C-883D-5BE257A6F7D0}" type="datetimeFigureOut">
              <a:rPr lang="en-US" smtClean="0"/>
              <a:t>06/05/2017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359643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7D55D1-2B15-477C-883D-5BE257A6F7D0}" type="datetimeFigureOut">
              <a:rPr lang="en-US" smtClean="0"/>
              <a:t>06/05/2017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308796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D55D1-2B15-477C-883D-5BE257A6F7D0}" type="datetimeFigureOut">
              <a:rPr lang="en-US" smtClean="0"/>
              <a:t>06/05/2017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57951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D55D1-2B15-477C-883D-5BE257A6F7D0}" type="datetimeFigureOut">
              <a:rPr lang="en-US" smtClean="0"/>
              <a:t>06/05/2017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19051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D55D1-2B15-477C-883D-5BE257A6F7D0}" type="datetimeFigureOut">
              <a:rPr lang="en-US" smtClean="0"/>
              <a:t>06/05/2017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D590D-EDF7-4989-914D-06F3D639334E}" type="slidenum">
              <a:rPr lang="en-US" smtClean="0"/>
              <a:t>‹#›</a:t>
            </a:fld>
            <a:endParaRPr lang="en-US"/>
          </a:p>
        </p:txBody>
      </p:sp>
    </p:spTree>
    <p:extLst>
      <p:ext uri="{BB962C8B-B14F-4D97-AF65-F5344CB8AC3E}">
        <p14:creationId xmlns:p14="http://schemas.microsoft.com/office/powerpoint/2010/main" val="358702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D55D1-2B15-477C-883D-5BE257A6F7D0}" type="datetimeFigureOut">
              <a:rPr lang="en-US" smtClean="0"/>
              <a:t>06/05/2017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D590D-EDF7-4989-914D-06F3D639334E}" type="slidenum">
              <a:rPr lang="en-US" smtClean="0"/>
              <a:t>‹#›</a:t>
            </a:fld>
            <a:endParaRPr lang="en-US"/>
          </a:p>
        </p:txBody>
      </p:sp>
    </p:spTree>
    <p:extLst>
      <p:ext uri="{BB962C8B-B14F-4D97-AF65-F5344CB8AC3E}">
        <p14:creationId xmlns:p14="http://schemas.microsoft.com/office/powerpoint/2010/main" val="212996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Wisconsin Forest Practices Study Implementation Committee-</a:t>
            </a:r>
            <a:r>
              <a:rPr lang="en-US" sz="4400" dirty="0" err="1"/>
              <a:t>Silvicultural</a:t>
            </a:r>
            <a:r>
              <a:rPr lang="en-US" sz="4400" dirty="0"/>
              <a:t> Guidelines</a:t>
            </a:r>
          </a:p>
        </p:txBody>
      </p:sp>
      <p:sp>
        <p:nvSpPr>
          <p:cNvPr id="3" name="Subtitle 2"/>
          <p:cNvSpPr>
            <a:spLocks noGrp="1"/>
          </p:cNvSpPr>
          <p:nvPr>
            <p:ph type="subTitle" idx="1"/>
          </p:nvPr>
        </p:nvSpPr>
        <p:spPr>
          <a:xfrm>
            <a:off x="3980329" y="4534367"/>
            <a:ext cx="4231341" cy="1655762"/>
          </a:xfrm>
        </p:spPr>
        <p:txBody>
          <a:bodyPr/>
          <a:lstStyle/>
          <a:p>
            <a:r>
              <a:rPr lang="en-US" dirty="0"/>
              <a:t>Wisconsin Council on Forestry Meeting</a:t>
            </a:r>
          </a:p>
          <a:p>
            <a:r>
              <a:rPr lang="en-US" dirty="0"/>
              <a:t>May 18, 2017</a:t>
            </a:r>
          </a:p>
        </p:txBody>
      </p:sp>
    </p:spTree>
    <p:extLst>
      <p:ext uri="{BB962C8B-B14F-4D97-AF65-F5344CB8AC3E}">
        <p14:creationId xmlns:p14="http://schemas.microsoft.com/office/powerpoint/2010/main" val="152603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Recommendations</a:t>
            </a:r>
          </a:p>
        </p:txBody>
      </p:sp>
      <p:sp>
        <p:nvSpPr>
          <p:cNvPr id="3" name="Content Placeholder 2"/>
          <p:cNvSpPr>
            <a:spLocks noGrp="1"/>
          </p:cNvSpPr>
          <p:nvPr>
            <p:ph idx="1"/>
          </p:nvPr>
        </p:nvSpPr>
        <p:spPr/>
        <p:txBody>
          <a:bodyPr/>
          <a:lstStyle/>
          <a:p>
            <a:r>
              <a:rPr lang="en-US" dirty="0"/>
              <a:t>5.	Provide training for foresters that write MFL plans and timber harvest prescriptions, and DNR foresters who may be required to inspect forest tax law harvests, so they understand crop tree definitions and revised marking guides. This would also include training on how to better communicate plans and prescriptions and how to correctly state the intended outcome of a specific harvest method.</a:t>
            </a:r>
          </a:p>
          <a:p>
            <a:endParaRPr lang="en-US" dirty="0"/>
          </a:p>
          <a:p>
            <a:endParaRPr lang="en-US" dirty="0"/>
          </a:p>
        </p:txBody>
      </p:sp>
    </p:spTree>
    <p:extLst>
      <p:ext uri="{BB962C8B-B14F-4D97-AF65-F5344CB8AC3E}">
        <p14:creationId xmlns:p14="http://schemas.microsoft.com/office/powerpoint/2010/main" val="87447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Recommendations</a:t>
            </a:r>
          </a:p>
        </p:txBody>
      </p:sp>
      <p:sp>
        <p:nvSpPr>
          <p:cNvPr id="3" name="Content Placeholder 2"/>
          <p:cNvSpPr>
            <a:spLocks noGrp="1"/>
          </p:cNvSpPr>
          <p:nvPr>
            <p:ph idx="1"/>
          </p:nvPr>
        </p:nvSpPr>
        <p:spPr/>
        <p:txBody>
          <a:bodyPr/>
          <a:lstStyle/>
          <a:p>
            <a:r>
              <a:rPr lang="en-US" dirty="0"/>
              <a:t>6.	Move away from the heavy reliance on uniform basal area and basal area stocking as criteria for adherence to forest tax law plans or prescriptions.   Rather, the focus should be on retention and increase of stem quality, along with considerations for landowner objectives, while maintaining minimum basal area stocking levels consistent with current northern hardwood </a:t>
            </a:r>
            <a:r>
              <a:rPr lang="en-US" dirty="0" err="1"/>
              <a:t>silvicultural</a:t>
            </a:r>
            <a:r>
              <a:rPr lang="en-US" dirty="0"/>
              <a:t> science including accounting for natural regeneration needs and residual stem quality factors.</a:t>
            </a:r>
          </a:p>
        </p:txBody>
      </p:sp>
    </p:spTree>
    <p:extLst>
      <p:ext uri="{BB962C8B-B14F-4D97-AF65-F5344CB8AC3E}">
        <p14:creationId xmlns:p14="http://schemas.microsoft.com/office/powerpoint/2010/main" val="427597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Aspen and Red Pine Rotation Age Opening Statements</a:t>
            </a:r>
          </a:p>
        </p:txBody>
      </p:sp>
      <p:sp>
        <p:nvSpPr>
          <p:cNvPr id="3" name="Content Placeholder 2"/>
          <p:cNvSpPr>
            <a:spLocks noGrp="1"/>
          </p:cNvSpPr>
          <p:nvPr>
            <p:ph idx="1"/>
          </p:nvPr>
        </p:nvSpPr>
        <p:spPr/>
        <p:txBody>
          <a:bodyPr/>
          <a:lstStyle/>
          <a:p>
            <a:r>
              <a:rPr lang="en-US" dirty="0"/>
              <a:t>The study simulated yields and economic returns from even-aged management on a range of site quality classes in Wisconsin.</a:t>
            </a:r>
          </a:p>
          <a:p>
            <a:r>
              <a:rPr lang="en-US" dirty="0"/>
              <a:t>Concluded economic yield is related to site quality.</a:t>
            </a:r>
          </a:p>
          <a:p>
            <a:r>
              <a:rPr lang="en-US" dirty="0"/>
              <a:t>Current WDNR rotation length guidelines may restrict economic yield.</a:t>
            </a:r>
          </a:p>
          <a:p>
            <a:r>
              <a:rPr lang="en-US" dirty="0"/>
              <a:t>Impact more pronounced on highest quality, most productive sites.</a:t>
            </a:r>
          </a:p>
        </p:txBody>
      </p:sp>
    </p:spTree>
    <p:extLst>
      <p:ext uri="{BB962C8B-B14F-4D97-AF65-F5344CB8AC3E}">
        <p14:creationId xmlns:p14="http://schemas.microsoft.com/office/powerpoint/2010/main" val="403220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Aspen and Red Pine Rotation Age Recommendations</a:t>
            </a:r>
          </a:p>
        </p:txBody>
      </p:sp>
      <p:sp>
        <p:nvSpPr>
          <p:cNvPr id="3" name="Content Placeholder 2"/>
          <p:cNvSpPr>
            <a:spLocks noGrp="1"/>
          </p:cNvSpPr>
          <p:nvPr>
            <p:ph idx="1"/>
          </p:nvPr>
        </p:nvSpPr>
        <p:spPr/>
        <p:txBody>
          <a:bodyPr/>
          <a:lstStyle/>
          <a:p>
            <a:r>
              <a:rPr lang="en-US" dirty="0"/>
              <a:t>1.	Establish guiding principles that allows flexibility in rotation ages depending on site potential. Guiding principles should recognize that the timing to rotate a particular stand can be influenced by unique stand conditions and other considerations such as land owner objectives, operability, markets, economics, social and ecological considerations.</a:t>
            </a:r>
          </a:p>
        </p:txBody>
      </p:sp>
    </p:spTree>
    <p:extLst>
      <p:ext uri="{BB962C8B-B14F-4D97-AF65-F5344CB8AC3E}">
        <p14:creationId xmlns:p14="http://schemas.microsoft.com/office/powerpoint/2010/main" val="136871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27488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Committee members</a:t>
            </a:r>
          </a:p>
        </p:txBody>
      </p:sp>
      <p:sp>
        <p:nvSpPr>
          <p:cNvPr id="3" name="Content Placeholder 2"/>
          <p:cNvSpPr>
            <a:spLocks noGrp="1"/>
          </p:cNvSpPr>
          <p:nvPr>
            <p:ph idx="1"/>
          </p:nvPr>
        </p:nvSpPr>
        <p:spPr/>
        <p:txBody>
          <a:bodyPr/>
          <a:lstStyle/>
          <a:p>
            <a:r>
              <a:rPr lang="en-US" dirty="0"/>
              <a:t>Jim Kerkman – Wisconsin Council on Forestry – Committee Lead</a:t>
            </a:r>
          </a:p>
          <a:p>
            <a:r>
              <a:rPr lang="en-US" dirty="0"/>
              <a:t>Tom Hittle – Wisconsin Council on Forestry</a:t>
            </a:r>
          </a:p>
          <a:p>
            <a:r>
              <a:rPr lang="en-US" dirty="0"/>
              <a:t>Matt Dallman – Wisconsin Council on Forestry</a:t>
            </a:r>
          </a:p>
          <a:p>
            <a:r>
              <a:rPr lang="en-US" dirty="0"/>
              <a:t>Troy Brown – Wisconsin Council on Forestry</a:t>
            </a:r>
          </a:p>
          <a:p>
            <a:r>
              <a:rPr lang="en-US" dirty="0"/>
              <a:t>Dr. Mike Demchik – UW-Stevens Point</a:t>
            </a:r>
          </a:p>
          <a:p>
            <a:r>
              <a:rPr lang="en-US" dirty="0"/>
              <a:t>Terry Strong – US-Forest Service, retired</a:t>
            </a:r>
          </a:p>
          <a:p>
            <a:endParaRPr lang="en-US" dirty="0"/>
          </a:p>
          <a:p>
            <a:endParaRPr lang="en-US" dirty="0"/>
          </a:p>
        </p:txBody>
      </p:sp>
    </p:spTree>
    <p:extLst>
      <p:ext uri="{BB962C8B-B14F-4D97-AF65-F5344CB8AC3E}">
        <p14:creationId xmlns:p14="http://schemas.microsoft.com/office/powerpoint/2010/main" val="100661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Committee Charge</a:t>
            </a:r>
          </a:p>
        </p:txBody>
      </p:sp>
      <p:sp>
        <p:nvSpPr>
          <p:cNvPr id="3" name="Content Placeholder 2"/>
          <p:cNvSpPr>
            <a:spLocks noGrp="1"/>
          </p:cNvSpPr>
          <p:nvPr>
            <p:ph idx="1"/>
          </p:nvPr>
        </p:nvSpPr>
        <p:spPr/>
        <p:txBody>
          <a:bodyPr/>
          <a:lstStyle/>
          <a:p>
            <a:r>
              <a:rPr lang="en-US" dirty="0"/>
              <a:t>Select and review recommendations identified by the WFPS sub-committees meeting in October 2016 for </a:t>
            </a:r>
            <a:r>
              <a:rPr lang="en-US" dirty="0" err="1"/>
              <a:t>silvicultural</a:t>
            </a:r>
            <a:r>
              <a:rPr lang="en-US" dirty="0"/>
              <a:t> guidelines.</a:t>
            </a:r>
          </a:p>
          <a:p>
            <a:r>
              <a:rPr lang="en-US" dirty="0"/>
              <a:t>Identify actionable items based on the recommendations.</a:t>
            </a:r>
          </a:p>
          <a:p>
            <a:r>
              <a:rPr lang="en-US" dirty="0"/>
              <a:t>Identify how these items reflect the outcomes of project research</a:t>
            </a:r>
          </a:p>
          <a:p>
            <a:r>
              <a:rPr lang="en-US" dirty="0"/>
              <a:t>Address prioritized recommendations to the WCOF.</a:t>
            </a:r>
          </a:p>
        </p:txBody>
      </p:sp>
    </p:spTree>
    <p:extLst>
      <p:ext uri="{BB962C8B-B14F-4D97-AF65-F5344CB8AC3E}">
        <p14:creationId xmlns:p14="http://schemas.microsoft.com/office/powerpoint/2010/main" val="36112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710"/>
          </a:xfrm>
        </p:spPr>
        <p:txBody>
          <a:bodyPr>
            <a:normAutofit fontScale="90000"/>
          </a:bodyPr>
          <a:lstStyle/>
          <a:p>
            <a:r>
              <a:rPr lang="en-US" dirty="0"/>
              <a:t>Background</a:t>
            </a:r>
          </a:p>
        </p:txBody>
      </p:sp>
      <p:sp>
        <p:nvSpPr>
          <p:cNvPr id="3" name="Content Placeholder 2"/>
          <p:cNvSpPr>
            <a:spLocks noGrp="1"/>
          </p:cNvSpPr>
          <p:nvPr>
            <p:ph idx="1"/>
          </p:nvPr>
        </p:nvSpPr>
        <p:spPr>
          <a:xfrm>
            <a:off x="681318" y="1281953"/>
            <a:ext cx="10672482" cy="4895010"/>
          </a:xfrm>
        </p:spPr>
        <p:txBody>
          <a:bodyPr>
            <a:normAutofit lnSpcReduction="10000"/>
          </a:bodyPr>
          <a:lstStyle/>
          <a:p>
            <a:r>
              <a:rPr lang="en-US" dirty="0"/>
              <a:t>The WFPS goal – Increase investment in forest-based manufacturing while ensuring all forest benefits remain viable for generations.</a:t>
            </a:r>
          </a:p>
          <a:p>
            <a:r>
              <a:rPr lang="en-US" dirty="0"/>
              <a:t>The WFPS subject area – What are the economic and ecological consequences of selected aspects of forest policies, regulations and guidelines in Wisconsin?</a:t>
            </a:r>
          </a:p>
          <a:p>
            <a:r>
              <a:rPr lang="en-US" dirty="0"/>
              <a:t>Two of the aspects were identified as top concerns in a workshop held in 2014:</a:t>
            </a:r>
          </a:p>
          <a:p>
            <a:r>
              <a:rPr lang="en-US" sz="2400" dirty="0"/>
              <a:t>Extending rotations beyond economic maturity in aspen and red pine stands</a:t>
            </a:r>
          </a:p>
          <a:p>
            <a:r>
              <a:rPr lang="en-US" sz="2400" dirty="0"/>
              <a:t>Retention of large trees past economic maturity  in natural hardwood stands</a:t>
            </a:r>
          </a:p>
          <a:p>
            <a:r>
              <a:rPr lang="en-US" dirty="0"/>
              <a:t>WFPS project – Study proposed by </a:t>
            </a:r>
            <a:r>
              <a:rPr lang="en-US" dirty="0" err="1"/>
              <a:t>Steigerwaldt</a:t>
            </a:r>
            <a:r>
              <a:rPr lang="en-US" dirty="0"/>
              <a:t> Land Services, </a:t>
            </a:r>
            <a:r>
              <a:rPr lang="en-US" dirty="0" err="1"/>
              <a:t>Inc</a:t>
            </a:r>
            <a:r>
              <a:rPr lang="en-US" dirty="0"/>
              <a:t> was accepted by the WFPS administrators as one of the projects to address the WFPS subject area.</a:t>
            </a:r>
          </a:p>
        </p:txBody>
      </p:sp>
    </p:spTree>
    <p:extLst>
      <p:ext uri="{BB962C8B-B14F-4D97-AF65-F5344CB8AC3E}">
        <p14:creationId xmlns:p14="http://schemas.microsoft.com/office/powerpoint/2010/main" val="318260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Top recommendations from October 2016 meeting that apply to the </a:t>
            </a:r>
            <a:r>
              <a:rPr lang="en-US" sz="4000" dirty="0" err="1"/>
              <a:t>silviculture</a:t>
            </a:r>
            <a:r>
              <a:rPr lang="en-US" sz="4000" dirty="0"/>
              <a:t> study</a:t>
            </a:r>
          </a:p>
        </p:txBody>
      </p:sp>
      <p:sp>
        <p:nvSpPr>
          <p:cNvPr id="3" name="Content Placeholder 2"/>
          <p:cNvSpPr>
            <a:spLocks noGrp="1"/>
          </p:cNvSpPr>
          <p:nvPr>
            <p:ph idx="1"/>
          </p:nvPr>
        </p:nvSpPr>
        <p:spPr/>
        <p:txBody>
          <a:bodyPr/>
          <a:lstStyle/>
          <a:p>
            <a:r>
              <a:rPr lang="en-US" dirty="0"/>
              <a:t>Explore “Order of Retention” concept and tree harvest at economic rotation maturity in the decision-making process. 10 votes</a:t>
            </a:r>
          </a:p>
          <a:p>
            <a:pPr lvl="0"/>
            <a:r>
              <a:rPr lang="en-US" dirty="0"/>
              <a:t>Rotation age sideboards should be wide enough to accommodate a wide range of land owner objectives. 9 votes</a:t>
            </a:r>
          </a:p>
          <a:p>
            <a:pPr lvl="0"/>
            <a:r>
              <a:rPr lang="en-US" dirty="0"/>
              <a:t>Improve forester training, especially related to tree quality assessment, order of retention, and northern hardwood management principles. 7 votes</a:t>
            </a:r>
          </a:p>
          <a:p>
            <a:endParaRPr lang="en-US" dirty="0"/>
          </a:p>
        </p:txBody>
      </p:sp>
    </p:spTree>
    <p:extLst>
      <p:ext uri="{BB962C8B-B14F-4D97-AF65-F5344CB8AC3E}">
        <p14:creationId xmlns:p14="http://schemas.microsoft.com/office/powerpoint/2010/main" val="59021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a:t>
            </a:r>
            <a:br>
              <a:rPr lang="en-US" sz="4000" dirty="0"/>
            </a:br>
            <a:r>
              <a:rPr lang="en-US" sz="4000" dirty="0"/>
              <a:t>Opening Statements</a:t>
            </a:r>
          </a:p>
        </p:txBody>
      </p:sp>
      <p:sp>
        <p:nvSpPr>
          <p:cNvPr id="3" name="Content Placeholder 2"/>
          <p:cNvSpPr>
            <a:spLocks noGrp="1"/>
          </p:cNvSpPr>
          <p:nvPr>
            <p:ph idx="1"/>
          </p:nvPr>
        </p:nvSpPr>
        <p:spPr/>
        <p:txBody>
          <a:bodyPr/>
          <a:lstStyle/>
          <a:p>
            <a:r>
              <a:rPr lang="en-US" dirty="0"/>
              <a:t>The study modeled scenarios that altered tree selection methodology.</a:t>
            </a:r>
          </a:p>
          <a:p>
            <a:r>
              <a:rPr lang="en-US" dirty="0"/>
              <a:t>Removed poor quality, harvest economically mature trees, foster crop tree development.</a:t>
            </a:r>
          </a:p>
          <a:p>
            <a:r>
              <a:rPr lang="en-US" dirty="0"/>
              <a:t>Modeled outcomes for one harvest event increased economic yields and rate of growth improvements.</a:t>
            </a:r>
          </a:p>
          <a:p>
            <a:r>
              <a:rPr lang="en-US" dirty="0"/>
              <a:t>There are many suitable </a:t>
            </a:r>
            <a:r>
              <a:rPr lang="en-US" dirty="0" err="1"/>
              <a:t>silvicultural</a:t>
            </a:r>
            <a:r>
              <a:rPr lang="en-US" dirty="0"/>
              <a:t> systems for northern hardwoods, these recommendations concern single tree selection and WDNR order of removal guidelines.</a:t>
            </a:r>
          </a:p>
        </p:txBody>
      </p:sp>
    </p:spTree>
    <p:extLst>
      <p:ext uri="{BB962C8B-B14F-4D97-AF65-F5344CB8AC3E}">
        <p14:creationId xmlns:p14="http://schemas.microsoft.com/office/powerpoint/2010/main" val="7683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Recommendations</a:t>
            </a:r>
          </a:p>
        </p:txBody>
      </p:sp>
      <p:sp>
        <p:nvSpPr>
          <p:cNvPr id="3" name="Content Placeholder 2"/>
          <p:cNvSpPr>
            <a:spLocks noGrp="1"/>
          </p:cNvSpPr>
          <p:nvPr>
            <p:ph idx="1"/>
          </p:nvPr>
        </p:nvSpPr>
        <p:spPr/>
        <p:txBody>
          <a:bodyPr/>
          <a:lstStyle/>
          <a:p>
            <a:r>
              <a:rPr lang="en-US" dirty="0"/>
              <a:t>1.	The WNDR should transition from guidelines and policy based on the order of removal as established in the WDNR </a:t>
            </a:r>
            <a:r>
              <a:rPr lang="en-US" dirty="0" err="1"/>
              <a:t>Silvicultural</a:t>
            </a:r>
            <a:r>
              <a:rPr lang="en-US" dirty="0"/>
              <a:t> Handbook and establish guidance, as opposed to rules, for individual tree selection in northern hardwood stands.  Guidance should be adaptable to landowner objectives, consider both biological and economic concerns, and foster development of crop trees while maintaining minimum basal area stocking levels consistent with current northern hardwood </a:t>
            </a:r>
            <a:r>
              <a:rPr lang="en-US" dirty="0" err="1"/>
              <a:t>silvicultural</a:t>
            </a:r>
            <a:r>
              <a:rPr lang="en-US" dirty="0"/>
              <a:t> science.</a:t>
            </a:r>
          </a:p>
        </p:txBody>
      </p:sp>
    </p:spTree>
    <p:extLst>
      <p:ext uri="{BB962C8B-B14F-4D97-AF65-F5344CB8AC3E}">
        <p14:creationId xmlns:p14="http://schemas.microsoft.com/office/powerpoint/2010/main" val="51831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Recommendations</a:t>
            </a:r>
          </a:p>
        </p:txBody>
      </p:sp>
      <p:sp>
        <p:nvSpPr>
          <p:cNvPr id="3" name="Content Placeholder 2"/>
          <p:cNvSpPr>
            <a:spLocks noGrp="1"/>
          </p:cNvSpPr>
          <p:nvPr>
            <p:ph idx="1"/>
          </p:nvPr>
        </p:nvSpPr>
        <p:spPr/>
        <p:txBody>
          <a:bodyPr/>
          <a:lstStyle/>
          <a:p>
            <a:r>
              <a:rPr lang="en-US" dirty="0"/>
              <a:t>2.	The definition for the term “crop tree” should be revised and expanded to include various elements that incorporate landowner objectives whether they are economic, ecological, or social.  A crop tree will have the potential to increase in value by a jump in grade or increase in ecological function; having not yet achieved its maximum economic, ecologic, or social potential. The tree will exhibit quality with future potential. When the potential for increase in value growth peaks, it should no longer be considered a crop tree and should be eligible for harvest, subject to landowner objectives</a:t>
            </a:r>
          </a:p>
        </p:txBody>
      </p:sp>
    </p:spTree>
    <p:extLst>
      <p:ext uri="{BB962C8B-B14F-4D97-AF65-F5344CB8AC3E}">
        <p14:creationId xmlns:p14="http://schemas.microsoft.com/office/powerpoint/2010/main" val="274379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Northern Hardwoods Order of Removal Recommendations</a:t>
            </a:r>
          </a:p>
        </p:txBody>
      </p:sp>
      <p:sp>
        <p:nvSpPr>
          <p:cNvPr id="3" name="Content Placeholder 2"/>
          <p:cNvSpPr>
            <a:spLocks noGrp="1"/>
          </p:cNvSpPr>
          <p:nvPr>
            <p:ph idx="1"/>
          </p:nvPr>
        </p:nvSpPr>
        <p:spPr/>
        <p:txBody>
          <a:bodyPr/>
          <a:lstStyle/>
          <a:p>
            <a:r>
              <a:rPr lang="en-US" dirty="0"/>
              <a:t>3.	Develop a marking guide that accounts for variable stand conditions, along with the current typical Wisconsin northern hardwood stand structure, and that includes considerations for the range of crop tree definitions and landowner objectives.</a:t>
            </a:r>
          </a:p>
          <a:p>
            <a:r>
              <a:rPr lang="en-US" dirty="0"/>
              <a:t>4.	Provide training to foresters marking single tree selection harvests to increase knowledge on management designed to foster development of crop trees.  Multi-stakeholder involvement with developing and providing the training in accepted methods to promote crop trees will be important to ensure a range of sustainable practices are considered.</a:t>
            </a:r>
          </a:p>
        </p:txBody>
      </p:sp>
    </p:spTree>
    <p:extLst>
      <p:ext uri="{BB962C8B-B14F-4D97-AF65-F5344CB8AC3E}">
        <p14:creationId xmlns:p14="http://schemas.microsoft.com/office/powerpoint/2010/main" val="2037939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690153cb-38ce-4456-bce4-afcc1032fe7e">2017-05-18T05:00:00+00:00</Date>
    <Year xmlns="690153cb-38ce-4456-bce4-afcc1032fe7e">2017</Year>
    <Document_x0020_Type xmlns="690153cb-38ce-4456-bce4-afcc1032fe7e">Supporting Document</Document_x0020_Type>
    <_dlc_DocId xmlns="bb65cc95-6d4e-4879-a879-9838761499af">33E6D4FPPFNA-388793171-14</_dlc_DocId>
    <_dlc_DocIdUrl xmlns="bb65cc95-6d4e-4879-a879-9838761499af">
      <Url>https://councilonforestry.wi.gov/_layouts/15/DocIdRedir.aspx?ID=33E6D4FPPFNA-388793171-14</Url>
      <Description>33E6D4FPPFNA-388793171-14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F96EABD88EDB4C95903504CA2C96D1" ma:contentTypeVersion="4" ma:contentTypeDescription="Create a new document." ma:contentTypeScope="" ma:versionID="a12ee1cf96e7c48be7d292d300c53f0a">
  <xsd:schema xmlns:xsd="http://www.w3.org/2001/XMLSchema" xmlns:xs="http://www.w3.org/2001/XMLSchema" xmlns:p="http://schemas.microsoft.com/office/2006/metadata/properties" xmlns:ns2="bb65cc95-6d4e-4879-a879-9838761499af" xmlns:ns3="690153cb-38ce-4456-bce4-afcc1032fe7e" xmlns:ns4="9e30f06f-ad7a-453a-8e08-8a8878e30bd1" targetNamespace="http://schemas.microsoft.com/office/2006/metadata/properties" ma:root="true" ma:fieldsID="912efe6e281a0f1af1fe400a3670892d" ns2:_="" ns3:_="" ns4:_="">
    <xsd:import namespace="bb65cc95-6d4e-4879-a879-9838761499af"/>
    <xsd:import namespace="690153cb-38ce-4456-bce4-afcc1032fe7e"/>
    <xsd:import namespace="9e30f06f-ad7a-453a-8e08-8a8878e30bd1"/>
    <xsd:element name="properties">
      <xsd:complexType>
        <xsd:sequence>
          <xsd:element name="documentManagement">
            <xsd:complexType>
              <xsd:all>
                <xsd:element ref="ns2:_dlc_DocId" minOccurs="0"/>
                <xsd:element ref="ns2:_dlc_DocIdUrl" minOccurs="0"/>
                <xsd:element ref="ns2:_dlc_DocIdPersistId" minOccurs="0"/>
                <xsd:element ref="ns3:Year"/>
                <xsd:element ref="ns3:Date"/>
                <xsd:element ref="ns3:Document_x0020_Type"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90153cb-38ce-4456-bce4-afcc1032fe7e" elementFormDefault="qualified">
    <xsd:import namespace="http://schemas.microsoft.com/office/2006/documentManagement/types"/>
    <xsd:import namespace="http://schemas.microsoft.com/office/infopath/2007/PartnerControls"/>
    <xsd:element name="Year" ma:index="11" ma:displayName="Year" ma:default="Undefined" ma:description="Year the meeting took place." ma:format="Dropdown" ma:internalName="Year">
      <xsd:simpleType>
        <xsd:restriction base="dms:Choice">
          <xsd:enumeration value="Undefined"/>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restriction>
      </xsd:simpleType>
    </xsd:element>
    <xsd:element name="Date" ma:index="12" ma:displayName="Meeting Date" ma:description="Date the meeting took place." ma:format="DateOnly" ma:internalName="Date">
      <xsd:simpleType>
        <xsd:restriction base="dms:DateTime"/>
      </xsd:simpleType>
    </xsd:element>
    <xsd:element name="Document_x0020_Type" ma:index="13" nillable="true" ma:displayName="Document Type" ma:default="Uncategorized" ma:format="RadioButtons" ma:internalName="Document_x0020_Type">
      <xsd:simpleType>
        <xsd:restriction base="dms:Choice">
          <xsd:enumeration value="Uncategorized"/>
          <xsd:enumeration value="Agenda"/>
          <xsd:enumeration value="Meeting Minutes"/>
          <xsd:enumeration value="Supporting Document"/>
        </xsd:restriction>
      </xsd:simpleType>
    </xsd:element>
  </xsd:schema>
  <xsd:schema xmlns:xsd="http://www.w3.org/2001/XMLSchema" xmlns:xs="http://www.w3.org/2001/XMLSchema" xmlns:dms="http://schemas.microsoft.com/office/2006/documentManagement/types" xmlns:pc="http://schemas.microsoft.com/office/infopath/2007/PartnerControls" targetNamespace="9e30f06f-ad7a-453a-8e08-8a8878e30bd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FBE387-CC22-4E15-9186-AE110509ED76}"/>
</file>

<file path=customXml/itemProps2.xml><?xml version="1.0" encoding="utf-8"?>
<ds:datastoreItem xmlns:ds="http://schemas.openxmlformats.org/officeDocument/2006/customXml" ds:itemID="{858CC2AE-33A4-4C85-A667-CD195F0A90E1}"/>
</file>

<file path=customXml/itemProps3.xml><?xml version="1.0" encoding="utf-8"?>
<ds:datastoreItem xmlns:ds="http://schemas.openxmlformats.org/officeDocument/2006/customXml" ds:itemID="{BDDE24BF-1B7F-4BAC-AAB1-17BBBEA3364A}"/>
</file>

<file path=customXml/itemProps4.xml><?xml version="1.0" encoding="utf-8"?>
<ds:datastoreItem xmlns:ds="http://schemas.openxmlformats.org/officeDocument/2006/customXml" ds:itemID="{F7308ABE-78AD-4318-9529-851C911081D7}"/>
</file>

<file path=docProps/app.xml><?xml version="1.0" encoding="utf-8"?>
<Properties xmlns="http://schemas.openxmlformats.org/officeDocument/2006/extended-properties" xmlns:vt="http://schemas.openxmlformats.org/officeDocument/2006/docPropsVTypes">
  <TotalTime>81</TotalTime>
  <Words>470</Words>
  <Application>Microsoft Office PowerPoint</Application>
  <PresentationFormat>Custom</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Wisconsin Forest Practices Study Implementation Committee-Silvicultural Guidelines</vt:lpstr>
      <vt:lpstr>Committee members</vt:lpstr>
      <vt:lpstr>Committee Charge</vt:lpstr>
      <vt:lpstr>Background</vt:lpstr>
      <vt:lpstr>Top recommendations from October 2016 meeting that apply to the silviculture study</vt:lpstr>
      <vt:lpstr>Northern Hardwoods Order of Removal  Opening Statements</vt:lpstr>
      <vt:lpstr>Northern Hardwoods Order of Removal Recommendations</vt:lpstr>
      <vt:lpstr>Northern Hardwoods Order of Removal Recommendations</vt:lpstr>
      <vt:lpstr>Northern Hardwoods Order of Removal Recommendations</vt:lpstr>
      <vt:lpstr>Northern Hardwoods Order of Removal Recommendations</vt:lpstr>
      <vt:lpstr>Northern Hardwoods Order of Removal Recommendations</vt:lpstr>
      <vt:lpstr>Aspen and Red Pine Rotation Age Opening Statements</vt:lpstr>
      <vt:lpstr>Aspen and Red Pine Rotation Age Recommendations</vt:lpstr>
      <vt:lpstr>Questions?</vt:lpstr>
    </vt:vector>
  </TitlesOfParts>
  <Company>United States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WFPS Implementation Committee Silvicultural Guidelines</dc:title>
  <dc:creator>james.kerkman</dc:creator>
  <cp:lastModifiedBy>Brandt, Tyler </cp:lastModifiedBy>
  <cp:revision>12</cp:revision>
  <dcterms:created xsi:type="dcterms:W3CDTF">2017-05-12T18:20:16Z</dcterms:created>
  <dcterms:modified xsi:type="dcterms:W3CDTF">2017-06-05T17:55:33Z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0x010100DDF96EABD88EDB4C95903504CA2C96D1</vt:lpwstr>
  </property>
  <property fmtid="{D5CDD505-2E9C-101B-9397-08002B2CF9AE}" pid="3" name="_dlc_DocIdItemGuid">
    <vt:lpwstr>00d98533-ad48-4c2e-a462-59127d6208b9</vt:lpwstr>
  </property>
</Properties>
</file>